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60" r:id="rId4"/>
    <p:sldId id="259" r:id="rId5"/>
    <p:sldId id="270" r:id="rId6"/>
    <p:sldId id="262" r:id="rId7"/>
    <p:sldId id="263" r:id="rId8"/>
    <p:sldId id="261" r:id="rId9"/>
    <p:sldId id="264" r:id="rId10"/>
    <p:sldId id="258" r:id="rId11"/>
    <p:sldId id="265" r:id="rId12"/>
    <p:sldId id="266" r:id="rId13"/>
    <p:sldId id="271" r:id="rId14"/>
    <p:sldId id="268" r:id="rId15"/>
    <p:sldId id="269" r:id="rId16"/>
    <p:sldId id="267" r:id="rId17"/>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9" roundtripDataSignature="AMtx7mhUKczI33UIOPRs3mdc8vwjUMyy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54" d="100"/>
          <a:sy n="54" d="100"/>
        </p:scale>
        <p:origin x="75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9T15:08:39.186"/>
    </inkml:context>
    <inkml:brush xml:id="br0">
      <inkml:brushProperty name="width" value="0.05" units="cm"/>
      <inkml:brushProperty name="height" value="0.0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45627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59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7" name="Google Shape;17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9340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772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6286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888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349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9523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077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286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498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5"/>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1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1"/>
          <p:cNvPicPr preferRelativeResize="0"/>
          <p:nvPr/>
        </p:nvPicPr>
        <p:blipFill rotWithShape="1">
          <a:blip r:embed="rId13">
            <a:alphaModFix/>
          </a:blip>
          <a:srcRect/>
          <a:stretch/>
        </p:blipFill>
        <p:spPr>
          <a:xfrm>
            <a:off x="15851544" y="354999"/>
            <a:ext cx="2148469" cy="1298612"/>
          </a:xfrm>
          <a:prstGeom prst="rect">
            <a:avLst/>
          </a:prstGeom>
          <a:noFill/>
          <a:ln>
            <a:noFill/>
          </a:ln>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1298" y="223009"/>
            <a:ext cx="1308102" cy="1370891"/>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8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alpha val="60000"/>
          </a:schemeClr>
        </a:solidFill>
        <a:effectLst/>
      </p:bgPr>
    </p:bg>
    <p:spTree>
      <p:nvGrpSpPr>
        <p:cNvPr id="1" name="Shape 89"/>
        <p:cNvGrpSpPr/>
        <p:nvPr/>
      </p:nvGrpSpPr>
      <p:grpSpPr>
        <a:xfrm>
          <a:off x="0" y="0"/>
          <a:ext cx="0" cy="0"/>
          <a:chOff x="0" y="0"/>
          <a:chExt cx="0" cy="0"/>
        </a:xfrm>
      </p:grpSpPr>
      <p:sp>
        <p:nvSpPr>
          <p:cNvPr id="90" name="Google Shape;90;p1"/>
          <p:cNvSpPr/>
          <p:nvPr/>
        </p:nvSpPr>
        <p:spPr>
          <a:xfrm>
            <a:off x="15659100" y="114300"/>
            <a:ext cx="2628900" cy="10515600"/>
          </a:xfrm>
          <a:prstGeom prst="rect">
            <a:avLst/>
          </a:prstGeom>
          <a:solidFill>
            <a:srgbClr val="F6F6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93" name="Google Shape;93;p1"/>
          <p:cNvSpPr/>
          <p:nvPr/>
        </p:nvSpPr>
        <p:spPr>
          <a:xfrm>
            <a:off x="25908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sp>
        <p:nvSpPr>
          <p:cNvPr id="94" name="Google Shape;94;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1026" name="Picture 2" descr="Ballad of Mulan/木蘭辭: Ancient China, Contemporary China &amp; a Poem - Evanston  Public Library">
            <a:extLst>
              <a:ext uri="{FF2B5EF4-FFF2-40B4-BE49-F238E27FC236}">
                <a16:creationId xmlns:a16="http://schemas.microsoft.com/office/drawing/2014/main" id="{6F7DEC05-1443-2FB9-5DD5-B2A7FE1E7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1703" y="6557963"/>
            <a:ext cx="26289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ass 7 English The Ballad of Mulan - YouTube">
            <a:extLst>
              <a:ext uri="{FF2B5EF4-FFF2-40B4-BE49-F238E27FC236}">
                <a16:creationId xmlns:a16="http://schemas.microsoft.com/office/drawing/2014/main" id="{999AC497-8F84-E0D4-B7F2-9793875E8E3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543"/>
          <a:stretch/>
        </p:blipFill>
        <p:spPr bwMode="auto">
          <a:xfrm>
            <a:off x="2302813" y="586230"/>
            <a:ext cx="10948989" cy="5509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ED">
            <a:alpha val="73725"/>
          </a:srgbClr>
        </a:solidFill>
        <a:effectLst/>
      </p:bgPr>
    </p:bg>
    <p:spTree>
      <p:nvGrpSpPr>
        <p:cNvPr id="1" name="Shape 108"/>
        <p:cNvGrpSpPr/>
        <p:nvPr/>
      </p:nvGrpSpPr>
      <p:grpSpPr>
        <a:xfrm>
          <a:off x="0" y="0"/>
          <a:ext cx="0" cy="0"/>
          <a:chOff x="0" y="0"/>
          <a:chExt cx="0" cy="0"/>
        </a:xfrm>
      </p:grpSpPr>
      <p:sp>
        <p:nvSpPr>
          <p:cNvPr id="109" name="Google Shape;109;p3"/>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12" name="Google Shape;112;p3"/>
          <p:cNvSpPr txBox="1">
            <a:spLocks noGrp="1"/>
          </p:cNvSpPr>
          <p:nvPr>
            <p:ph type="ftr" idx="11"/>
          </p:nvPr>
        </p:nvSpPr>
        <p:spPr>
          <a:xfrm>
            <a:off x="5638800" y="9639300"/>
            <a:ext cx="68580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 Prakash /FACULTY/English/SNSACD</a:t>
            </a:r>
          </a:p>
        </p:txBody>
      </p:sp>
      <p:sp>
        <p:nvSpPr>
          <p:cNvPr id="113" name="Google Shape;113;p3"/>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10</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14" name="Google Shape;114;p3"/>
          <p:cNvSpPr/>
          <p:nvPr/>
        </p:nvSpPr>
        <p:spPr>
          <a:xfrm>
            <a:off x="38100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A194187E-54D7-E885-3DA4-0AF73F93C5F1}"/>
              </a:ext>
            </a:extLst>
          </p:cNvPr>
          <p:cNvSpPr txBox="1"/>
          <p:nvPr/>
        </p:nvSpPr>
        <p:spPr>
          <a:xfrm flipH="1">
            <a:off x="1739903" y="600076"/>
            <a:ext cx="15890871" cy="9294852"/>
          </a:xfrm>
          <a:prstGeom prst="rect">
            <a:avLst/>
          </a:prstGeom>
          <a:noFill/>
        </p:spPr>
        <p:txBody>
          <a:bodyPr wrap="square" rtlCol="0">
            <a:spAutoFit/>
          </a:bodyPr>
          <a:lstStyle/>
          <a:p>
            <a:r>
              <a:rPr lang="en-IN" sz="4400" dirty="0">
                <a:solidFill>
                  <a:schemeClr val="tx1"/>
                </a:solidFill>
              </a:rPr>
              <a:t>Theme</a:t>
            </a:r>
          </a:p>
          <a:p>
            <a:endParaRPr lang="en-IN" sz="4400" dirty="0">
              <a:solidFill>
                <a:schemeClr val="tx1"/>
              </a:solidFill>
            </a:endParaRPr>
          </a:p>
          <a:p>
            <a:pPr algn="l"/>
            <a:r>
              <a:rPr lang="en-US" sz="5400" b="0" i="0" dirty="0">
                <a:solidFill>
                  <a:schemeClr val="tx1"/>
                </a:solidFill>
                <a:effectLst/>
                <a:latin typeface="Google Sans"/>
              </a:rPr>
              <a:t>What is the theme of the Ode of Mulan?</a:t>
            </a:r>
            <a:endParaRPr lang="en-US" sz="5400" b="0" i="0" dirty="0">
              <a:solidFill>
                <a:schemeClr val="tx1"/>
              </a:solidFill>
              <a:effectLst/>
              <a:latin typeface="arial" panose="020B0604020202020204" pitchFamily="34" charset="0"/>
            </a:endParaRPr>
          </a:p>
          <a:p>
            <a:pPr algn="l"/>
            <a:r>
              <a:rPr lang="en-US" sz="5400" b="0" i="0" dirty="0">
                <a:solidFill>
                  <a:schemeClr val="tx1"/>
                </a:solidFill>
                <a:effectLst/>
                <a:latin typeface="Google Sans"/>
              </a:rPr>
              <a:t>The Ode of Mulan also shows elements of </a:t>
            </a:r>
            <a:r>
              <a:rPr lang="en-US" sz="5400" b="0" i="0" dirty="0">
                <a:solidFill>
                  <a:srgbClr val="FF0000"/>
                </a:solidFill>
                <a:effectLst/>
                <a:latin typeface="Google Sans"/>
              </a:rPr>
              <a:t>Chinese traditional culture </a:t>
            </a:r>
            <a:r>
              <a:rPr lang="en-US" sz="5400" b="0" i="0" dirty="0">
                <a:solidFill>
                  <a:schemeClr val="tx1"/>
                </a:solidFill>
                <a:effectLst/>
                <a:latin typeface="Google Sans"/>
              </a:rPr>
              <a:t>as Mulan has the qualities of respecting the old and loving the young. It is the expectation of Chinese society that women </a:t>
            </a:r>
            <a:r>
              <a:rPr lang="en-US" sz="5400" b="0" i="0" dirty="0">
                <a:solidFill>
                  <a:srgbClr val="FF0000"/>
                </a:solidFill>
                <a:effectLst/>
                <a:latin typeface="Google Sans"/>
              </a:rPr>
              <a:t>fulfill their filial piety</a:t>
            </a:r>
            <a:r>
              <a:rPr lang="en-US" sz="5400" b="0" i="0" dirty="0">
                <a:solidFill>
                  <a:schemeClr val="tx1"/>
                </a:solidFill>
                <a:effectLst/>
                <a:latin typeface="Google Sans"/>
              </a:rPr>
              <a:t>. Mulan is not greedy for fame and she has optimistic and brave patriotism.</a:t>
            </a:r>
            <a:endParaRPr lang="en-US" sz="5400" b="0" i="0" dirty="0">
              <a:solidFill>
                <a:schemeClr val="tx1"/>
              </a:solidFill>
              <a:effectLst/>
              <a:latin typeface="arial" panose="020B0604020202020204" pitchFamily="34" charset="0"/>
            </a:endParaRPr>
          </a:p>
          <a:p>
            <a:endParaRPr lang="en-IN" sz="4400" dirty="0">
              <a:solidFill>
                <a:schemeClr val="tx1"/>
              </a:solidFill>
            </a:endParaRPr>
          </a:p>
          <a:p>
            <a:endParaRPr lang="en-IN" sz="4400" dirty="0"/>
          </a:p>
          <a:p>
            <a:endParaRPr lang="en-IN" sz="4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78"/>
        <p:cNvGrpSpPr/>
        <p:nvPr/>
      </p:nvGrpSpPr>
      <p:grpSpPr>
        <a:xfrm>
          <a:off x="0" y="0"/>
          <a:ext cx="0" cy="0"/>
          <a:chOff x="0" y="0"/>
          <a:chExt cx="0" cy="0"/>
        </a:xfrm>
      </p:grpSpPr>
      <p:sp>
        <p:nvSpPr>
          <p:cNvPr id="179" name="Google Shape;179;p10"/>
          <p:cNvSpPr/>
          <p:nvPr/>
        </p:nvSpPr>
        <p:spPr>
          <a:xfrm>
            <a:off x="0" y="9005773"/>
            <a:ext cx="1828800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82" name="Google Shape;182;p10"/>
          <p:cNvSpPr txBox="1">
            <a:spLocks noGrp="1"/>
          </p:cNvSpPr>
          <p:nvPr>
            <p:ph type="ftr" idx="11"/>
          </p:nvPr>
        </p:nvSpPr>
        <p:spPr>
          <a:xfrm>
            <a:off x="6124575" y="9378830"/>
            <a:ext cx="62484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 Prakash /FACULTY/English/SNSACD</a:t>
            </a:r>
          </a:p>
        </p:txBody>
      </p:sp>
      <p:sp>
        <p:nvSpPr>
          <p:cNvPr id="183" name="Google Shape;183;p10"/>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11</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2" name="TextBox 1">
            <a:extLst>
              <a:ext uri="{FF2B5EF4-FFF2-40B4-BE49-F238E27FC236}">
                <a16:creationId xmlns:a16="http://schemas.microsoft.com/office/drawing/2014/main" id="{087C3372-76A4-63F9-7C82-085A733DA917}"/>
              </a:ext>
            </a:extLst>
          </p:cNvPr>
          <p:cNvSpPr txBox="1"/>
          <p:nvPr/>
        </p:nvSpPr>
        <p:spPr>
          <a:xfrm>
            <a:off x="1852613" y="1014413"/>
            <a:ext cx="15492412" cy="8463855"/>
          </a:xfrm>
          <a:prstGeom prst="rect">
            <a:avLst/>
          </a:prstGeom>
          <a:noFill/>
        </p:spPr>
        <p:txBody>
          <a:bodyPr wrap="square" rtlCol="0">
            <a:spAutoFit/>
          </a:bodyPr>
          <a:lstStyle/>
          <a:p>
            <a:r>
              <a:rPr lang="en-IN" sz="4400" dirty="0"/>
              <a:t>Symbolism</a:t>
            </a:r>
          </a:p>
          <a:p>
            <a:endParaRPr lang="en-IN" sz="4400" dirty="0"/>
          </a:p>
          <a:p>
            <a:r>
              <a:rPr lang="en-US" sz="5400" b="0" i="0" dirty="0">
                <a:solidFill>
                  <a:schemeClr val="tx1"/>
                </a:solidFill>
                <a:effectLst/>
                <a:latin typeface="Google Sans"/>
              </a:rPr>
              <a:t>The Ballad reaffirms </a:t>
            </a:r>
            <a:r>
              <a:rPr lang="en-US" sz="5400" b="0" i="0" dirty="0">
                <a:solidFill>
                  <a:srgbClr val="FF0000"/>
                </a:solidFill>
                <a:effectLst/>
                <a:latin typeface="Google Sans"/>
              </a:rPr>
              <a:t>traditional family values and a sense of gender equality </a:t>
            </a:r>
            <a:r>
              <a:rPr lang="en-US" sz="5400" b="0" i="0" dirty="0">
                <a:solidFill>
                  <a:schemeClr val="tx1"/>
                </a:solidFill>
                <a:effectLst/>
                <a:latin typeface="Google Sans"/>
              </a:rPr>
              <a:t>because it narrates a story of a woman being celebrated for being </a:t>
            </a:r>
            <a:r>
              <a:rPr lang="en-US" sz="5400" b="0" i="0" dirty="0">
                <a:solidFill>
                  <a:srgbClr val="FF0000"/>
                </a:solidFill>
                <a:effectLst/>
                <a:latin typeface="Google Sans"/>
              </a:rPr>
              <a:t>dutiful to her emperor </a:t>
            </a:r>
            <a:r>
              <a:rPr lang="en-US" sz="5400" b="0" i="0" dirty="0">
                <a:solidFill>
                  <a:schemeClr val="tx1"/>
                </a:solidFill>
                <a:effectLst/>
                <a:latin typeface="Google Sans"/>
              </a:rPr>
              <a:t>and to her father, highlighting </a:t>
            </a:r>
            <a:r>
              <a:rPr lang="en-US" sz="5400" b="0" i="0" dirty="0">
                <a:solidFill>
                  <a:srgbClr val="FF0000"/>
                </a:solidFill>
                <a:effectLst/>
                <a:latin typeface="Google Sans"/>
              </a:rPr>
              <a:t>Confucian values</a:t>
            </a:r>
            <a:r>
              <a:rPr lang="en-US" sz="5400" b="0" i="0" dirty="0">
                <a:solidFill>
                  <a:schemeClr val="tx1"/>
                </a:solidFill>
                <a:effectLst/>
                <a:latin typeface="Google Sans"/>
              </a:rPr>
              <a:t>. At the end of the Ballad, Mulan resumes her duty as a daughter.</a:t>
            </a:r>
            <a:r>
              <a:rPr lang="en-IN" sz="4400" dirty="0">
                <a:solidFill>
                  <a:schemeClr val="tx1"/>
                </a:solidFill>
              </a:rPr>
              <a:t> </a:t>
            </a:r>
          </a:p>
          <a:p>
            <a:endParaRPr lang="en-IN" sz="4400" dirty="0"/>
          </a:p>
          <a:p>
            <a:endParaRPr lang="en-IN" sz="4400" dirty="0"/>
          </a:p>
          <a:p>
            <a:endParaRPr lang="en-IN" sz="4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BA72C3-32B6-C89A-162B-AAC3E14E67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5" name="Google Shape;179;p10">
            <a:extLst>
              <a:ext uri="{FF2B5EF4-FFF2-40B4-BE49-F238E27FC236}">
                <a16:creationId xmlns:a16="http://schemas.microsoft.com/office/drawing/2014/main" id="{CB06CECD-2C81-D517-0828-7A5A97D591FA}"/>
              </a:ext>
            </a:extLst>
          </p:cNvPr>
          <p:cNvSpPr/>
          <p:nvPr/>
        </p:nvSpPr>
        <p:spPr>
          <a:xfrm>
            <a:off x="0" y="9005773"/>
            <a:ext cx="1828800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B102C47-19A0-CCB2-B97B-A0DD759C7E58}"/>
              </a:ext>
            </a:extLst>
          </p:cNvPr>
          <p:cNvSpPr txBox="1"/>
          <p:nvPr/>
        </p:nvSpPr>
        <p:spPr>
          <a:xfrm>
            <a:off x="4572000" y="9369667"/>
            <a:ext cx="9144000" cy="307777"/>
          </a:xfrm>
          <a:prstGeom prst="rect">
            <a:avLst/>
          </a:prstGeom>
          <a:noFill/>
        </p:spPr>
        <p:txBody>
          <a:bodyPr wrap="square">
            <a:sp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 Prakash /FACULTY/English/SNSACD</a:t>
            </a:r>
          </a:p>
        </p:txBody>
      </p:sp>
      <p:sp>
        <p:nvSpPr>
          <p:cNvPr id="3" name="TextBox 2">
            <a:extLst>
              <a:ext uri="{FF2B5EF4-FFF2-40B4-BE49-F238E27FC236}">
                <a16:creationId xmlns:a16="http://schemas.microsoft.com/office/drawing/2014/main" id="{A9CA7944-8819-3DDA-7271-2A7BA417CC4F}"/>
              </a:ext>
            </a:extLst>
          </p:cNvPr>
          <p:cNvSpPr txBox="1"/>
          <p:nvPr/>
        </p:nvSpPr>
        <p:spPr>
          <a:xfrm>
            <a:off x="2000249" y="409820"/>
            <a:ext cx="14716125" cy="7848302"/>
          </a:xfrm>
          <a:prstGeom prst="rect">
            <a:avLst/>
          </a:prstGeom>
          <a:noFill/>
        </p:spPr>
        <p:txBody>
          <a:bodyPr wrap="square">
            <a:spAutoFit/>
          </a:bodyPr>
          <a:lstStyle/>
          <a:p>
            <a:r>
              <a:rPr lang="en-US" sz="2800" b="0" i="0" dirty="0">
                <a:solidFill>
                  <a:srgbClr val="292A4A"/>
                </a:solidFill>
                <a:effectLst/>
                <a:latin typeface="+mn-lt"/>
              </a:rPr>
              <a:t>Onomatopoeia –</a:t>
            </a:r>
          </a:p>
          <a:p>
            <a:endParaRPr lang="en-US" sz="2800" b="0" i="0" dirty="0">
              <a:solidFill>
                <a:srgbClr val="292A4A"/>
              </a:solidFill>
              <a:effectLst/>
              <a:latin typeface="+mn-lt"/>
            </a:endParaRPr>
          </a:p>
          <a:p>
            <a:endParaRPr lang="en-US" sz="2800" dirty="0">
              <a:solidFill>
                <a:srgbClr val="292A4A"/>
              </a:solidFill>
              <a:latin typeface="+mn-lt"/>
            </a:endParaRPr>
          </a:p>
          <a:p>
            <a:endParaRPr lang="en-US" sz="2800" b="0" i="0" dirty="0">
              <a:solidFill>
                <a:srgbClr val="292A4A"/>
              </a:solidFill>
              <a:effectLst/>
              <a:latin typeface="+mn-lt"/>
            </a:endParaRPr>
          </a:p>
          <a:p>
            <a:endParaRPr lang="en-US" sz="2800" dirty="0">
              <a:solidFill>
                <a:srgbClr val="292A4A"/>
              </a:solidFill>
              <a:latin typeface="+mn-lt"/>
            </a:endParaRPr>
          </a:p>
          <a:p>
            <a:endParaRPr lang="en-US" sz="2800" b="0" i="0" dirty="0">
              <a:solidFill>
                <a:srgbClr val="292A4A"/>
              </a:solidFill>
              <a:effectLst/>
              <a:latin typeface="+mn-lt"/>
            </a:endParaRPr>
          </a:p>
          <a:p>
            <a:endParaRPr lang="en-US" sz="2800" dirty="0">
              <a:solidFill>
                <a:srgbClr val="292A4A"/>
              </a:solidFill>
              <a:latin typeface="+mn-lt"/>
            </a:endParaRPr>
          </a:p>
          <a:p>
            <a:endParaRPr lang="en-US" sz="2800" b="0" i="0" dirty="0">
              <a:solidFill>
                <a:srgbClr val="292A4A"/>
              </a:solidFill>
              <a:effectLst/>
              <a:latin typeface="+mn-lt"/>
            </a:endParaRPr>
          </a:p>
          <a:p>
            <a:endParaRPr lang="en-US" sz="2800" b="0" i="0" dirty="0">
              <a:solidFill>
                <a:srgbClr val="292A4A"/>
              </a:solidFill>
              <a:effectLst/>
              <a:latin typeface="+mn-lt"/>
            </a:endParaRPr>
          </a:p>
          <a:p>
            <a:pPr algn="just"/>
            <a:r>
              <a:rPr lang="en-US" sz="2800" b="0" i="0" dirty="0">
                <a:solidFill>
                  <a:schemeClr val="tx1"/>
                </a:solidFill>
                <a:effectLst/>
                <a:latin typeface="+mn-lt"/>
              </a:rPr>
              <a:t>Onomatopoeia is used to imitate and express the sound something makes. For instance, the ballad starts with the sound of Mulan weaving, “</a:t>
            </a:r>
            <a:r>
              <a:rPr lang="en-US" sz="2800" b="0" i="0" dirty="0" err="1">
                <a:solidFill>
                  <a:schemeClr val="tx1"/>
                </a:solidFill>
                <a:effectLst/>
                <a:latin typeface="+mn-lt"/>
              </a:rPr>
              <a:t>tsiek</a:t>
            </a:r>
            <a:r>
              <a:rPr lang="en-US" sz="2800" b="0" i="0" dirty="0">
                <a:solidFill>
                  <a:schemeClr val="tx1"/>
                </a:solidFill>
                <a:effectLst/>
                <a:latin typeface="+mn-lt"/>
              </a:rPr>
              <a:t> </a:t>
            </a:r>
            <a:r>
              <a:rPr lang="en-US" sz="2800" b="0" i="0" dirty="0" err="1">
                <a:solidFill>
                  <a:schemeClr val="tx1"/>
                </a:solidFill>
                <a:effectLst/>
                <a:latin typeface="+mn-lt"/>
              </a:rPr>
              <a:t>tsiek</a:t>
            </a:r>
            <a:r>
              <a:rPr lang="en-US" sz="2800" b="0" i="0" dirty="0">
                <a:solidFill>
                  <a:schemeClr val="tx1"/>
                </a:solidFill>
                <a:effectLst/>
                <a:latin typeface="+mn-lt"/>
              </a:rPr>
              <a:t>,” showing the women’s pastime in early China. There are also sounds of nature like “Yellow River’s flowing water cry “</a:t>
            </a:r>
            <a:r>
              <a:rPr lang="en-US" sz="2800" b="0" i="0" dirty="0" err="1">
                <a:solidFill>
                  <a:schemeClr val="tx1"/>
                </a:solidFill>
                <a:effectLst/>
                <a:latin typeface="+mn-lt"/>
              </a:rPr>
              <a:t>tsien</a:t>
            </a:r>
            <a:r>
              <a:rPr lang="en-US" sz="2800" b="0" i="0" dirty="0">
                <a:solidFill>
                  <a:schemeClr val="tx1"/>
                </a:solidFill>
                <a:effectLst/>
                <a:latin typeface="+mn-lt"/>
              </a:rPr>
              <a:t> </a:t>
            </a:r>
            <a:r>
              <a:rPr lang="en-US" sz="2800" b="0" i="0" dirty="0" err="1">
                <a:solidFill>
                  <a:schemeClr val="tx1"/>
                </a:solidFill>
                <a:effectLst/>
                <a:latin typeface="+mn-lt"/>
              </a:rPr>
              <a:t>tsien</a:t>
            </a:r>
            <a:r>
              <a:rPr lang="en-US" sz="2800" b="0" i="0" dirty="0">
                <a:solidFill>
                  <a:schemeClr val="tx1"/>
                </a:solidFill>
                <a:effectLst/>
                <a:latin typeface="+mn-lt"/>
              </a:rPr>
              <a:t>,” or horses’ galloping noise “</a:t>
            </a:r>
            <a:r>
              <a:rPr lang="en-US" sz="2800" b="0" i="0" dirty="0" err="1">
                <a:solidFill>
                  <a:schemeClr val="tx1"/>
                </a:solidFill>
                <a:effectLst/>
                <a:latin typeface="+mn-lt"/>
              </a:rPr>
              <a:t>tsiu</a:t>
            </a:r>
            <a:r>
              <a:rPr lang="en-US" sz="2800" b="0" i="0" dirty="0">
                <a:solidFill>
                  <a:schemeClr val="tx1"/>
                </a:solidFill>
                <a:effectLst/>
                <a:latin typeface="+mn-lt"/>
              </a:rPr>
              <a:t> </a:t>
            </a:r>
            <a:r>
              <a:rPr lang="en-US" sz="2800" b="0" i="0" dirty="0" err="1">
                <a:solidFill>
                  <a:schemeClr val="tx1"/>
                </a:solidFill>
                <a:effectLst/>
                <a:latin typeface="+mn-lt"/>
              </a:rPr>
              <a:t>tsiu</a:t>
            </a:r>
            <a:r>
              <a:rPr lang="en-US" sz="2800" b="0" i="0" dirty="0">
                <a:solidFill>
                  <a:schemeClr val="tx1"/>
                </a:solidFill>
                <a:effectLst/>
                <a:latin typeface="+mn-lt"/>
              </a:rPr>
              <a:t>”. All the onomatopoeias begin with the same letters’ t’ and’s,’ which gives a sense of Chinese words since there are many ‘</a:t>
            </a:r>
            <a:r>
              <a:rPr lang="en-US" sz="2800" b="0" i="0" dirty="0" err="1">
                <a:solidFill>
                  <a:schemeClr val="tx1"/>
                </a:solidFill>
                <a:effectLst/>
                <a:latin typeface="+mn-lt"/>
              </a:rPr>
              <a:t>ts</a:t>
            </a:r>
            <a:r>
              <a:rPr lang="en-US" sz="2800" b="0" i="0" dirty="0">
                <a:solidFill>
                  <a:schemeClr val="tx1"/>
                </a:solidFill>
                <a:effectLst/>
                <a:latin typeface="+mn-lt"/>
              </a:rPr>
              <a:t>’ sounds in the language. The melody of the poem is also displayed through the implication of alliteration. Several lines start with the same words, such as “you,” “they,” “no one,” “in the,” “she buys,” and so on. These techniques transform the sound effects and atmosphere of the work and make it more real.</a:t>
            </a:r>
            <a:endParaRPr lang="en-IN" sz="2800" dirty="0">
              <a:solidFill>
                <a:schemeClr val="tx1"/>
              </a:solidFill>
              <a:latin typeface="+mn-lt"/>
            </a:endParaRPr>
          </a:p>
        </p:txBody>
      </p:sp>
      <p:pic>
        <p:nvPicPr>
          <p:cNvPr id="1026" name="Picture 2" descr="What is ONOMATOPOEIA? | Learn with Examples - YouTube">
            <a:extLst>
              <a:ext uri="{FF2B5EF4-FFF2-40B4-BE49-F238E27FC236}">
                <a16:creationId xmlns:a16="http://schemas.microsoft.com/office/drawing/2014/main" id="{E5C90B1B-CF5F-6E44-CA24-186041674D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57187"/>
            <a:ext cx="8382000" cy="367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21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E90C18-D276-FFED-DEE4-02A268B749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pic>
        <p:nvPicPr>
          <p:cNvPr id="2050" name="Picture 2" descr="Examples of Onomatopoeia Words - GrammarVocab">
            <a:extLst>
              <a:ext uri="{FF2B5EF4-FFF2-40B4-BE49-F238E27FC236}">
                <a16:creationId xmlns:a16="http://schemas.microsoft.com/office/drawing/2014/main" id="{E91998EA-881A-8EA5-14A1-5068057290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990"/>
          <a:stretch/>
        </p:blipFill>
        <p:spPr bwMode="auto">
          <a:xfrm>
            <a:off x="2109786" y="714375"/>
            <a:ext cx="13130213" cy="904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296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BA72C3-32B6-C89A-162B-AAC3E14E67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5" name="Google Shape;179;p10">
            <a:extLst>
              <a:ext uri="{FF2B5EF4-FFF2-40B4-BE49-F238E27FC236}">
                <a16:creationId xmlns:a16="http://schemas.microsoft.com/office/drawing/2014/main" id="{CB06CECD-2C81-D517-0828-7A5A97D591FA}"/>
              </a:ext>
            </a:extLst>
          </p:cNvPr>
          <p:cNvSpPr/>
          <p:nvPr/>
        </p:nvSpPr>
        <p:spPr>
          <a:xfrm>
            <a:off x="0" y="9005773"/>
            <a:ext cx="1828800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D976E033-D7C0-F1F6-C5BC-8ECB81CE4E24}"/>
              </a:ext>
            </a:extLst>
          </p:cNvPr>
          <p:cNvSpPr txBox="1"/>
          <p:nvPr/>
        </p:nvSpPr>
        <p:spPr>
          <a:xfrm>
            <a:off x="4429125" y="9331523"/>
            <a:ext cx="9144000" cy="307777"/>
          </a:xfrm>
          <a:prstGeom prst="rect">
            <a:avLst/>
          </a:prstGeom>
          <a:noFill/>
        </p:spPr>
        <p:txBody>
          <a:bodyPr wrap="square">
            <a:sp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 Prakash /FACULTY/English/SNSACD</a:t>
            </a:r>
          </a:p>
        </p:txBody>
      </p:sp>
      <p:sp>
        <p:nvSpPr>
          <p:cNvPr id="3" name="TextBox 2">
            <a:extLst>
              <a:ext uri="{FF2B5EF4-FFF2-40B4-BE49-F238E27FC236}">
                <a16:creationId xmlns:a16="http://schemas.microsoft.com/office/drawing/2014/main" id="{1E093180-6A1C-33FC-7BA5-1ACC47075552}"/>
              </a:ext>
            </a:extLst>
          </p:cNvPr>
          <p:cNvSpPr txBox="1"/>
          <p:nvPr/>
        </p:nvSpPr>
        <p:spPr>
          <a:xfrm>
            <a:off x="1464468" y="1628123"/>
            <a:ext cx="15073313" cy="7848302"/>
          </a:xfrm>
          <a:prstGeom prst="rect">
            <a:avLst/>
          </a:prstGeom>
          <a:noFill/>
        </p:spPr>
        <p:txBody>
          <a:bodyPr wrap="square">
            <a:spAutoFit/>
          </a:bodyPr>
          <a:lstStyle/>
          <a:p>
            <a:pPr algn="just"/>
            <a:r>
              <a:rPr lang="en-US" sz="3600" dirty="0">
                <a:solidFill>
                  <a:srgbClr val="292A4A"/>
                </a:solidFill>
                <a:latin typeface="+mn-lt"/>
              </a:rPr>
              <a:t>Use of</a:t>
            </a:r>
            <a:r>
              <a:rPr lang="en-US" sz="3600" b="0" i="0" dirty="0">
                <a:solidFill>
                  <a:srgbClr val="292A4A"/>
                </a:solidFill>
                <a:effectLst/>
                <a:latin typeface="+mn-lt"/>
              </a:rPr>
              <a:t> </a:t>
            </a:r>
            <a:r>
              <a:rPr lang="en-US" sz="3600" b="0" i="0" dirty="0">
                <a:solidFill>
                  <a:srgbClr val="FF0000"/>
                </a:solidFill>
                <a:effectLst/>
                <a:latin typeface="+mn-lt"/>
              </a:rPr>
              <a:t>imagery</a:t>
            </a:r>
            <a:r>
              <a:rPr lang="en-US" sz="3600" b="0" i="0" dirty="0">
                <a:solidFill>
                  <a:srgbClr val="292A4A"/>
                </a:solidFill>
                <a:effectLst/>
                <a:latin typeface="+mn-lt"/>
              </a:rPr>
              <a:t> to convey the scenery of the battlefield and Mulan’s journey. The words in lines, “Northern gusts carry the rattle of army pots, chilly light shines on iron armor,” describe the feeling of being in the war field. </a:t>
            </a:r>
          </a:p>
          <a:p>
            <a:pPr algn="just"/>
            <a:r>
              <a:rPr lang="en-US" sz="3600" b="0" i="0" dirty="0">
                <a:solidFill>
                  <a:srgbClr val="292A4A"/>
                </a:solidFill>
                <a:effectLst/>
                <a:latin typeface="+mn-lt"/>
              </a:rPr>
              <a:t>There are also uses of </a:t>
            </a:r>
            <a:r>
              <a:rPr lang="en-US" sz="3600" b="0" i="0" dirty="0">
                <a:solidFill>
                  <a:srgbClr val="FF0000"/>
                </a:solidFill>
                <a:effectLst/>
                <a:latin typeface="+mn-lt"/>
              </a:rPr>
              <a:t>similes</a:t>
            </a:r>
            <a:r>
              <a:rPr lang="en-US" sz="3600" b="0" i="0" dirty="0">
                <a:solidFill>
                  <a:srgbClr val="292A4A"/>
                </a:solidFill>
                <a:effectLst/>
                <a:latin typeface="+mn-lt"/>
              </a:rPr>
              <a:t>, such as “she crosses passes and mountains like flying,” which help depict the heroine’s abilities as a warrior.</a:t>
            </a:r>
          </a:p>
          <a:p>
            <a:pPr algn="just"/>
            <a:r>
              <a:rPr lang="en-US" sz="3600" b="0" i="0" dirty="0">
                <a:solidFill>
                  <a:srgbClr val="FF0000"/>
                </a:solidFill>
                <a:effectLst/>
                <a:latin typeface="+mn-lt"/>
              </a:rPr>
              <a:t>symbolism</a:t>
            </a:r>
            <a:r>
              <a:rPr lang="en-US" sz="3600" b="0" i="0" dirty="0">
                <a:solidFill>
                  <a:srgbClr val="292A4A"/>
                </a:solidFill>
                <a:effectLst/>
                <a:latin typeface="+mn-lt"/>
              </a:rPr>
              <a:t> plays a significant role in identifying the mood and tone of the story. For example, the use of colors indicates the movement from one place to another. In the ballad, Mulan leaves the Yellow River, which stands for her home, and directs to the Black Mountains, meaning the battlefield. When she returns home from war, Mulan dabs her face in yellow </a:t>
            </a:r>
            <a:r>
              <a:rPr lang="en-US" sz="3600" b="0" i="0" dirty="0" err="1">
                <a:solidFill>
                  <a:srgbClr val="292A4A"/>
                </a:solidFill>
                <a:effectLst/>
                <a:latin typeface="+mn-lt"/>
              </a:rPr>
              <a:t>powde</a:t>
            </a:r>
            <a:r>
              <a:rPr lang="en-US" sz="3600" b="0" i="0" dirty="0">
                <a:solidFill>
                  <a:srgbClr val="292A4A"/>
                </a:solidFill>
                <a:effectLst/>
                <a:latin typeface="+mn-lt"/>
              </a:rPr>
              <a:t>. It signifies the arrival to her birthplace and the change of war theme to a peaceful tone.</a:t>
            </a:r>
            <a:endParaRPr lang="en-IN" sz="3600" dirty="0">
              <a:latin typeface="+mn-lt"/>
            </a:endParaRPr>
          </a:p>
        </p:txBody>
      </p:sp>
    </p:spTree>
    <p:extLst>
      <p:ext uri="{BB962C8B-B14F-4D97-AF65-F5344CB8AC3E}">
        <p14:creationId xmlns:p14="http://schemas.microsoft.com/office/powerpoint/2010/main" val="1625582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1CB093-4CD4-4C68-3E6C-770F3975A4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3074" name="Picture 2" descr="6.1 Literacy Lesson Plan | Phase 3&amp;4 Case Study">
            <a:extLst>
              <a:ext uri="{FF2B5EF4-FFF2-40B4-BE49-F238E27FC236}">
                <a16:creationId xmlns:a16="http://schemas.microsoft.com/office/drawing/2014/main" id="{5C11F96D-F70D-902E-712A-D278A4A82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199" y="666550"/>
            <a:ext cx="12877801" cy="915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234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BA72C3-32B6-C89A-162B-AAC3E14E67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5" name="Google Shape;179;p10">
            <a:extLst>
              <a:ext uri="{FF2B5EF4-FFF2-40B4-BE49-F238E27FC236}">
                <a16:creationId xmlns:a16="http://schemas.microsoft.com/office/drawing/2014/main" id="{CB06CECD-2C81-D517-0828-7A5A97D591FA}"/>
              </a:ext>
            </a:extLst>
          </p:cNvPr>
          <p:cNvSpPr/>
          <p:nvPr/>
        </p:nvSpPr>
        <p:spPr>
          <a:xfrm>
            <a:off x="0" y="9005773"/>
            <a:ext cx="1828800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33,472 Thank You Stock Photos - Free &amp; Royalty-Free Stock ...">
            <a:extLst>
              <a:ext uri="{FF2B5EF4-FFF2-40B4-BE49-F238E27FC236}">
                <a16:creationId xmlns:a16="http://schemas.microsoft.com/office/drawing/2014/main" id="{E5837384-4E10-48E5-15D9-97C756B92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3" y="1085849"/>
            <a:ext cx="13115925" cy="788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03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98"/>
        <p:cNvGrpSpPr/>
        <p:nvPr/>
      </p:nvGrpSpPr>
      <p:grpSpPr>
        <a:xfrm>
          <a:off x="0" y="0"/>
          <a:ext cx="0" cy="0"/>
          <a:chOff x="0" y="0"/>
          <a:chExt cx="0" cy="0"/>
        </a:xfrm>
      </p:grpSpPr>
      <p:sp>
        <p:nvSpPr>
          <p:cNvPr id="99" name="Google Shape;99;p2"/>
          <p:cNvSpPr/>
          <p:nvPr/>
        </p:nvSpPr>
        <p:spPr>
          <a:xfrm>
            <a:off x="7436419" y="9304020"/>
            <a:ext cx="108515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txBox="1">
            <a:spLocks noGrp="1"/>
          </p:cNvSpPr>
          <p:nvPr>
            <p:ph type="dt" idx="10"/>
          </p:nvPr>
        </p:nvSpPr>
        <p:spPr>
          <a:xfrm>
            <a:off x="451934"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02" name="Google Shape;102;p2"/>
          <p:cNvSpPr txBox="1">
            <a:spLocks noGrp="1"/>
          </p:cNvSpPr>
          <p:nvPr>
            <p:ph type="ftr" idx="11"/>
          </p:nvPr>
        </p:nvSpPr>
        <p:spPr>
          <a:xfrm>
            <a:off x="4648200" y="9623048"/>
            <a:ext cx="7543800" cy="3210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 Prakash /FACULTY/English/SNSACD</a:t>
            </a:r>
            <a:endParaRPr sz="1400" b="1" dirty="0">
              <a:solidFill>
                <a:schemeClr val="dk1"/>
              </a:solidFill>
              <a:latin typeface="Cambria"/>
              <a:ea typeface="Cambria"/>
              <a:cs typeface="Cambria"/>
              <a:sym typeface="Cambria"/>
            </a:endParaRPr>
          </a:p>
        </p:txBody>
      </p:sp>
      <p:sp>
        <p:nvSpPr>
          <p:cNvPr id="103" name="Google Shape;103;p2"/>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2</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pic>
        <p:nvPicPr>
          <p:cNvPr id="5" name="Picture 4">
            <a:extLst>
              <a:ext uri="{FF2B5EF4-FFF2-40B4-BE49-F238E27FC236}">
                <a16:creationId xmlns:a16="http://schemas.microsoft.com/office/drawing/2014/main" id="{4F354856-50B5-A5F4-9535-A5CFD98DC4F6}"/>
              </a:ext>
            </a:extLst>
          </p:cNvPr>
          <p:cNvPicPr>
            <a:picLocks noChangeAspect="1"/>
          </p:cNvPicPr>
          <p:nvPr/>
        </p:nvPicPr>
        <p:blipFill>
          <a:blip r:embed="rId3"/>
          <a:stretch>
            <a:fillRect/>
          </a:stretch>
        </p:blipFill>
        <p:spPr>
          <a:xfrm>
            <a:off x="2085975" y="197320"/>
            <a:ext cx="12377733" cy="905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ED">
            <a:alpha val="46666"/>
          </a:srgbClr>
        </a:solidFill>
        <a:effectLst/>
      </p:bgPr>
    </p:bg>
    <p:spTree>
      <p:nvGrpSpPr>
        <p:cNvPr id="1" name="Shape 128"/>
        <p:cNvGrpSpPr/>
        <p:nvPr/>
      </p:nvGrpSpPr>
      <p:grpSpPr>
        <a:xfrm>
          <a:off x="0" y="0"/>
          <a:ext cx="0" cy="0"/>
          <a:chOff x="0" y="0"/>
          <a:chExt cx="0" cy="0"/>
        </a:xfrm>
      </p:grpSpPr>
      <p:sp>
        <p:nvSpPr>
          <p:cNvPr id="129" name="Google Shape;129;p5"/>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32" name="Google Shape;132;p5"/>
          <p:cNvSpPr txBox="1">
            <a:spLocks noGrp="1"/>
          </p:cNvSpPr>
          <p:nvPr>
            <p:ph type="ftr" idx="11"/>
          </p:nvPr>
        </p:nvSpPr>
        <p:spPr>
          <a:xfrm>
            <a:off x="6324600" y="9639300"/>
            <a:ext cx="6096000" cy="3210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 Prakash /FACULTY/English/SNSACD</a:t>
            </a:r>
          </a:p>
        </p:txBody>
      </p:sp>
      <p:sp>
        <p:nvSpPr>
          <p:cNvPr id="133" name="Google Shape;133;p5"/>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3</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34" name="Google Shape;134;p5"/>
          <p:cNvSpPr/>
          <p:nvPr/>
        </p:nvSpPr>
        <p:spPr>
          <a:xfrm>
            <a:off x="-2133601" y="-635258"/>
            <a:ext cx="24331969" cy="23390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E3E4F33F-F8B7-6AD4-16BC-07224872A378}"/>
              </a:ext>
            </a:extLst>
          </p:cNvPr>
          <p:cNvSpPr txBox="1"/>
          <p:nvPr/>
        </p:nvSpPr>
        <p:spPr>
          <a:xfrm>
            <a:off x="4320540" y="3049363"/>
            <a:ext cx="12161520" cy="1569660"/>
          </a:xfrm>
          <a:prstGeom prst="rect">
            <a:avLst/>
          </a:prstGeom>
          <a:noFill/>
        </p:spPr>
        <p:txBody>
          <a:bodyPr wrap="square">
            <a:spAutoFit/>
          </a:bodyPr>
          <a:lstStyle/>
          <a:p>
            <a:endParaRPr lang="en-IN" sz="4800" dirty="0"/>
          </a:p>
          <a:p>
            <a:endParaRPr lang="en-IN" sz="4800" dirty="0"/>
          </a:p>
        </p:txBody>
      </p:sp>
      <p:pic>
        <p:nvPicPr>
          <p:cNvPr id="4" name="Picture 3">
            <a:extLst>
              <a:ext uri="{FF2B5EF4-FFF2-40B4-BE49-F238E27FC236}">
                <a16:creationId xmlns:a16="http://schemas.microsoft.com/office/drawing/2014/main" id="{883DF546-F0B7-2D6B-A672-F1D6EAE68C66}"/>
              </a:ext>
            </a:extLst>
          </p:cNvPr>
          <p:cNvPicPr>
            <a:picLocks noChangeAspect="1"/>
          </p:cNvPicPr>
          <p:nvPr/>
        </p:nvPicPr>
        <p:blipFill>
          <a:blip r:embed="rId3"/>
          <a:stretch>
            <a:fillRect/>
          </a:stretch>
        </p:blipFill>
        <p:spPr>
          <a:xfrm>
            <a:off x="2679890" y="343772"/>
            <a:ext cx="12005121" cy="87240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18"/>
        <p:cNvGrpSpPr/>
        <p:nvPr/>
      </p:nvGrpSpPr>
      <p:grpSpPr>
        <a:xfrm>
          <a:off x="0" y="0"/>
          <a:ext cx="0" cy="0"/>
          <a:chOff x="0" y="0"/>
          <a:chExt cx="0" cy="0"/>
        </a:xfrm>
      </p:grpSpPr>
      <p:sp>
        <p:nvSpPr>
          <p:cNvPr id="119" name="Google Shape;119;p4"/>
          <p:cNvSpPr/>
          <p:nvPr/>
        </p:nvSpPr>
        <p:spPr>
          <a:xfrm>
            <a:off x="7284019" y="9251434"/>
            <a:ext cx="110039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txBox="1">
            <a:spLocks noGrp="1"/>
          </p:cNvSpPr>
          <p:nvPr>
            <p:ph type="dt" idx="10"/>
          </p:nvPr>
        </p:nvSpPr>
        <p:spPr>
          <a:xfrm>
            <a:off x="451934"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22" name="Google Shape;122;p4"/>
          <p:cNvSpPr txBox="1">
            <a:spLocks noGrp="1"/>
          </p:cNvSpPr>
          <p:nvPr>
            <p:ph type="ftr" idx="11"/>
          </p:nvPr>
        </p:nvSpPr>
        <p:spPr>
          <a:xfrm>
            <a:off x="5486400" y="9639300"/>
            <a:ext cx="7620000" cy="3210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 Prakash /FACULTY/English/SNSACD</a:t>
            </a:r>
          </a:p>
        </p:txBody>
      </p:sp>
      <p:sp>
        <p:nvSpPr>
          <p:cNvPr id="123" name="Google Shape;123;p4"/>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4</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24" name="Google Shape;124;p4"/>
          <p:cNvSpPr/>
          <p:nvPr/>
        </p:nvSpPr>
        <p:spPr>
          <a:xfrm>
            <a:off x="-1319716" y="-41526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7A6DAFED-92E1-724E-35FE-7A6BC34ED4D1}"/>
              </a:ext>
            </a:extLst>
          </p:cNvPr>
          <p:cNvPicPr>
            <a:picLocks noChangeAspect="1"/>
          </p:cNvPicPr>
          <p:nvPr/>
        </p:nvPicPr>
        <p:blipFill>
          <a:blip r:embed="rId3"/>
          <a:stretch>
            <a:fillRect/>
          </a:stretch>
        </p:blipFill>
        <p:spPr>
          <a:xfrm>
            <a:off x="2585534" y="309452"/>
            <a:ext cx="11987445" cy="87907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CAD986-E692-0D4F-ED4F-CE1A171607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3" name="Picture 2">
            <a:extLst>
              <a:ext uri="{FF2B5EF4-FFF2-40B4-BE49-F238E27FC236}">
                <a16:creationId xmlns:a16="http://schemas.microsoft.com/office/drawing/2014/main" id="{2B9D6CAC-C2CD-2EA7-4116-84CA6029516D}"/>
              </a:ext>
            </a:extLst>
          </p:cNvPr>
          <p:cNvPicPr>
            <a:picLocks noChangeAspect="1"/>
          </p:cNvPicPr>
          <p:nvPr/>
        </p:nvPicPr>
        <p:blipFill>
          <a:blip r:embed="rId2"/>
          <a:stretch>
            <a:fillRect/>
          </a:stretch>
        </p:blipFill>
        <p:spPr>
          <a:xfrm>
            <a:off x="1798098" y="128589"/>
            <a:ext cx="13658073" cy="9875836"/>
          </a:xfrm>
          <a:prstGeom prst="rect">
            <a:avLst/>
          </a:prstGeom>
        </p:spPr>
      </p:pic>
    </p:spTree>
    <p:extLst>
      <p:ext uri="{BB962C8B-B14F-4D97-AF65-F5344CB8AC3E}">
        <p14:creationId xmlns:p14="http://schemas.microsoft.com/office/powerpoint/2010/main" val="3452421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48"/>
        <p:cNvGrpSpPr/>
        <p:nvPr/>
      </p:nvGrpSpPr>
      <p:grpSpPr>
        <a:xfrm>
          <a:off x="0" y="0"/>
          <a:ext cx="0" cy="0"/>
          <a:chOff x="0" y="0"/>
          <a:chExt cx="0" cy="0"/>
        </a:xfrm>
      </p:grpSpPr>
      <p:sp>
        <p:nvSpPr>
          <p:cNvPr id="149" name="Google Shape;149;p7"/>
          <p:cNvSpPr/>
          <p:nvPr/>
        </p:nvSpPr>
        <p:spPr>
          <a:xfrm>
            <a:off x="0" y="9258300"/>
            <a:ext cx="10983600" cy="103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52" name="Google Shape;152;p7"/>
          <p:cNvSpPr txBox="1">
            <a:spLocks noGrp="1"/>
          </p:cNvSpPr>
          <p:nvPr>
            <p:ph type="ftr" idx="11"/>
          </p:nvPr>
        </p:nvSpPr>
        <p:spPr>
          <a:xfrm>
            <a:off x="6400800" y="9639300"/>
            <a:ext cx="61722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 Prakash /FACULTY/English/SNSACD</a:t>
            </a:r>
          </a:p>
        </p:txBody>
      </p:sp>
      <p:sp>
        <p:nvSpPr>
          <p:cNvPr id="153" name="Google Shape;153;p7"/>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6</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54" name="Google Shape;154;p7"/>
          <p:cNvSpPr/>
          <p:nvPr/>
        </p:nvSpPr>
        <p:spPr>
          <a:xfrm>
            <a:off x="3810000" y="3086100"/>
            <a:ext cx="11844130" cy="27699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7EED0F8A-EB86-3109-4176-16558F373861}"/>
              </a:ext>
            </a:extLst>
          </p:cNvPr>
          <p:cNvSpPr txBox="1"/>
          <p:nvPr/>
        </p:nvSpPr>
        <p:spPr>
          <a:xfrm>
            <a:off x="4557712" y="1608772"/>
            <a:ext cx="8615363" cy="523220"/>
          </a:xfrm>
          <a:prstGeom prst="rect">
            <a:avLst/>
          </a:prstGeom>
          <a:noFill/>
        </p:spPr>
        <p:txBody>
          <a:bodyPr wrap="square">
            <a:spAutoFit/>
          </a:bodyPr>
          <a:lstStyle/>
          <a:p>
            <a:endParaRPr lang="en-IN" dirty="0"/>
          </a:p>
          <a:p>
            <a:endParaRPr lang="en-IN" dirty="0"/>
          </a:p>
        </p:txBody>
      </p:sp>
      <p:pic>
        <p:nvPicPr>
          <p:cNvPr id="3" name="Picture 2">
            <a:extLst>
              <a:ext uri="{FF2B5EF4-FFF2-40B4-BE49-F238E27FC236}">
                <a16:creationId xmlns:a16="http://schemas.microsoft.com/office/drawing/2014/main" id="{09F61DEB-6D1C-3C81-33EB-537917F7BF38}"/>
              </a:ext>
            </a:extLst>
          </p:cNvPr>
          <p:cNvPicPr>
            <a:picLocks noChangeAspect="1"/>
          </p:cNvPicPr>
          <p:nvPr/>
        </p:nvPicPr>
        <p:blipFill>
          <a:blip r:embed="rId3"/>
          <a:stretch>
            <a:fillRect/>
          </a:stretch>
        </p:blipFill>
        <p:spPr>
          <a:xfrm>
            <a:off x="2633870" y="402367"/>
            <a:ext cx="12128440" cy="885593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58"/>
        <p:cNvGrpSpPr/>
        <p:nvPr/>
      </p:nvGrpSpPr>
      <p:grpSpPr>
        <a:xfrm>
          <a:off x="0" y="0"/>
          <a:ext cx="0" cy="0"/>
          <a:chOff x="0" y="0"/>
          <a:chExt cx="0" cy="0"/>
        </a:xfrm>
      </p:grpSpPr>
      <p:sp>
        <p:nvSpPr>
          <p:cNvPr id="159" name="Google Shape;159;p8"/>
          <p:cNvSpPr/>
          <p:nvPr/>
        </p:nvSpPr>
        <p:spPr>
          <a:xfrm>
            <a:off x="0" y="9258300"/>
            <a:ext cx="1828800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62" name="Google Shape;162;p8"/>
          <p:cNvSpPr txBox="1">
            <a:spLocks noGrp="1"/>
          </p:cNvSpPr>
          <p:nvPr>
            <p:ph type="ftr" idx="11"/>
          </p:nvPr>
        </p:nvSpPr>
        <p:spPr>
          <a:xfrm>
            <a:off x="6324600" y="9639300"/>
            <a:ext cx="62484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 Prakash /FACULTY/English/SNSACD</a:t>
            </a:r>
          </a:p>
        </p:txBody>
      </p:sp>
      <p:sp>
        <p:nvSpPr>
          <p:cNvPr id="163" name="Google Shape;163;p8"/>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7</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pic>
        <p:nvPicPr>
          <p:cNvPr id="3" name="Picture 2">
            <a:extLst>
              <a:ext uri="{FF2B5EF4-FFF2-40B4-BE49-F238E27FC236}">
                <a16:creationId xmlns:a16="http://schemas.microsoft.com/office/drawing/2014/main" id="{84213489-08F1-4848-8729-BB0C764F8D49}"/>
              </a:ext>
            </a:extLst>
          </p:cNvPr>
          <p:cNvPicPr>
            <a:picLocks noChangeAspect="1"/>
          </p:cNvPicPr>
          <p:nvPr/>
        </p:nvPicPr>
        <p:blipFill>
          <a:blip r:embed="rId3"/>
          <a:stretch>
            <a:fillRect/>
          </a:stretch>
        </p:blipFill>
        <p:spPr>
          <a:xfrm>
            <a:off x="2437368" y="100013"/>
            <a:ext cx="12364481" cy="91582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38"/>
        <p:cNvGrpSpPr/>
        <p:nvPr/>
      </p:nvGrpSpPr>
      <p:grpSpPr>
        <a:xfrm>
          <a:off x="0" y="0"/>
          <a:ext cx="0" cy="0"/>
          <a:chOff x="0" y="0"/>
          <a:chExt cx="0" cy="0"/>
        </a:xfrm>
      </p:grpSpPr>
      <p:sp>
        <p:nvSpPr>
          <p:cNvPr id="139" name="Google Shape;139;p6"/>
          <p:cNvSpPr/>
          <p:nvPr/>
        </p:nvSpPr>
        <p:spPr>
          <a:xfrm>
            <a:off x="7436419" y="9258300"/>
            <a:ext cx="108515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txBox="1">
            <a:spLocks noGrp="1"/>
          </p:cNvSpPr>
          <p:nvPr>
            <p:ph type="dt" idx="10"/>
          </p:nvPr>
        </p:nvSpPr>
        <p:spPr>
          <a:xfrm>
            <a:off x="451934"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42" name="Google Shape;142;p6"/>
          <p:cNvSpPr txBox="1">
            <a:spLocks noGrp="1"/>
          </p:cNvSpPr>
          <p:nvPr>
            <p:ph type="ftr" idx="11"/>
          </p:nvPr>
        </p:nvSpPr>
        <p:spPr>
          <a:xfrm>
            <a:off x="5334000" y="9639300"/>
            <a:ext cx="61722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 Prakash /FACULTY/English/SNSACD</a:t>
            </a:r>
          </a:p>
        </p:txBody>
      </p:sp>
      <p:sp>
        <p:nvSpPr>
          <p:cNvPr id="143" name="Google Shape;143;p6"/>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8</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44" name="Google Shape;144;p6"/>
          <p:cNvSpPr/>
          <p:nvPr/>
        </p:nvSpPr>
        <p:spPr>
          <a:xfrm>
            <a:off x="3810000" y="3086100"/>
            <a:ext cx="11844130" cy="20005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chemeClr val="dk1"/>
                </a:solidFill>
                <a:latin typeface="Cambria"/>
                <a:ea typeface="Cambria"/>
                <a:cs typeface="Cambria"/>
                <a:sym typeface="Cambria"/>
              </a:rPr>
              <a:t>       </a:t>
            </a:r>
            <a:endParaRPr sz="4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lang="en-IN" sz="3200" b="1" dirty="0">
              <a:solidFill>
                <a:schemeClr val="dk1"/>
              </a:solidFill>
              <a:latin typeface="Cambria"/>
              <a:ea typeface="Cambria"/>
              <a:cs typeface="Cambria"/>
              <a:sym typeface="Cambria"/>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872DAA8-FF95-8039-2EAF-9D02B1B49B66}"/>
                  </a:ext>
                </a:extLst>
              </p14:cNvPr>
              <p14:cNvContentPartPr/>
              <p14:nvPr/>
            </p14:nvContentPartPr>
            <p14:xfrm>
              <a:off x="10901182" y="3585847"/>
              <a:ext cx="360" cy="360"/>
            </p14:xfrm>
          </p:contentPart>
        </mc:Choice>
        <mc:Fallback xmlns="">
          <p:pic>
            <p:nvPicPr>
              <p:cNvPr id="4" name="Ink 3">
                <a:extLst>
                  <a:ext uri="{FF2B5EF4-FFF2-40B4-BE49-F238E27FC236}">
                    <a16:creationId xmlns:a16="http://schemas.microsoft.com/office/drawing/2014/main" id="{7872DAA8-FF95-8039-2EAF-9D02B1B49B66}"/>
                  </a:ext>
                </a:extLst>
              </p:cNvPr>
              <p:cNvPicPr/>
              <p:nvPr/>
            </p:nvPicPr>
            <p:blipFill>
              <a:blip r:embed="rId5"/>
              <a:stretch>
                <a:fillRect/>
              </a:stretch>
            </p:blipFill>
            <p:spPr>
              <a:xfrm>
                <a:off x="10892182" y="3577207"/>
                <a:ext cx="18000" cy="18000"/>
              </a:xfrm>
              <a:prstGeom prst="rect">
                <a:avLst/>
              </a:prstGeom>
            </p:spPr>
          </p:pic>
        </mc:Fallback>
      </mc:AlternateContent>
      <p:pic>
        <p:nvPicPr>
          <p:cNvPr id="3" name="Picture 2">
            <a:extLst>
              <a:ext uri="{FF2B5EF4-FFF2-40B4-BE49-F238E27FC236}">
                <a16:creationId xmlns:a16="http://schemas.microsoft.com/office/drawing/2014/main" id="{8F714FD4-9FEB-14D6-3392-41D8AE83A660}"/>
              </a:ext>
            </a:extLst>
          </p:cNvPr>
          <p:cNvPicPr>
            <a:picLocks noChangeAspect="1"/>
          </p:cNvPicPr>
          <p:nvPr/>
        </p:nvPicPr>
        <p:blipFill>
          <a:blip r:embed="rId6"/>
          <a:stretch>
            <a:fillRect/>
          </a:stretch>
        </p:blipFill>
        <p:spPr>
          <a:xfrm>
            <a:off x="2774374" y="416056"/>
            <a:ext cx="12341801" cy="8858355"/>
          </a:xfrm>
          <a:prstGeom prst="rect">
            <a:avLst/>
          </a:prstGeom>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68"/>
        <p:cNvGrpSpPr/>
        <p:nvPr/>
      </p:nvGrpSpPr>
      <p:grpSpPr>
        <a:xfrm>
          <a:off x="0" y="0"/>
          <a:ext cx="0" cy="0"/>
          <a:chOff x="0" y="0"/>
          <a:chExt cx="0" cy="0"/>
        </a:xfrm>
      </p:grpSpPr>
      <p:sp>
        <p:nvSpPr>
          <p:cNvPr id="169" name="Google Shape;169;p9"/>
          <p:cNvSpPr/>
          <p:nvPr/>
        </p:nvSpPr>
        <p:spPr>
          <a:xfrm>
            <a:off x="0" y="9258300"/>
            <a:ext cx="1828800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400" dirty="0">
              <a:solidFill>
                <a:schemeClr val="dk1"/>
              </a:solidFill>
            </a:endParaRPr>
          </a:p>
        </p:txBody>
      </p:sp>
      <p:sp>
        <p:nvSpPr>
          <p:cNvPr id="172" name="Google Shape;172;p9"/>
          <p:cNvSpPr txBox="1">
            <a:spLocks noGrp="1"/>
          </p:cNvSpPr>
          <p:nvPr>
            <p:ph type="ftr" idx="11"/>
          </p:nvPr>
        </p:nvSpPr>
        <p:spPr>
          <a:xfrm>
            <a:off x="6324600" y="9563100"/>
            <a:ext cx="6248400" cy="3972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a:ea typeface="Cambria"/>
                <a:cs typeface="Cambria"/>
                <a:sym typeface="Cambria"/>
              </a:rPr>
              <a:t>Nithya Prakash /FACULTY/English/SNSACD</a:t>
            </a:r>
          </a:p>
        </p:txBody>
      </p:sp>
      <p:sp>
        <p:nvSpPr>
          <p:cNvPr id="173" name="Google Shape;173;p9"/>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9</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74" name="Google Shape;174;p9"/>
          <p:cNvSpPr/>
          <p:nvPr/>
        </p:nvSpPr>
        <p:spPr>
          <a:xfrm>
            <a:off x="6650935" y="2838450"/>
            <a:ext cx="11844130"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endParaRPr sz="2000" b="1" i="0" u="none" strike="noStrike" cap="none" dirty="0">
              <a:solidFill>
                <a:schemeClr val="dk1"/>
              </a:solidFill>
              <a:latin typeface="Cambria"/>
              <a:ea typeface="Cambria"/>
              <a:cs typeface="Cambria"/>
              <a:sym typeface="Cambria"/>
            </a:endParaRPr>
          </a:p>
        </p:txBody>
      </p:sp>
      <p:pic>
        <p:nvPicPr>
          <p:cNvPr id="4" name="Picture 3">
            <a:extLst>
              <a:ext uri="{FF2B5EF4-FFF2-40B4-BE49-F238E27FC236}">
                <a16:creationId xmlns:a16="http://schemas.microsoft.com/office/drawing/2014/main" id="{870B0B0C-69E7-9508-518E-0AE530787B7C}"/>
              </a:ext>
            </a:extLst>
          </p:cNvPr>
          <p:cNvPicPr>
            <a:picLocks noChangeAspect="1"/>
          </p:cNvPicPr>
          <p:nvPr/>
        </p:nvPicPr>
        <p:blipFill>
          <a:blip r:embed="rId3"/>
          <a:stretch>
            <a:fillRect/>
          </a:stretch>
        </p:blipFill>
        <p:spPr>
          <a:xfrm>
            <a:off x="2286000" y="140625"/>
            <a:ext cx="12546816" cy="91176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673</TotalTime>
  <Words>563</Words>
  <Application>Microsoft Office PowerPoint</Application>
  <PresentationFormat>Custom</PresentationFormat>
  <Paragraphs>77</Paragraphs>
  <Slides>16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vt:lpstr>
      <vt:lpstr>Calibri</vt:lpstr>
      <vt:lpstr>Cambria</vt:lpstr>
      <vt:lpstr>Google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NITHYA SNSACD</cp:lastModifiedBy>
  <cp:revision>7</cp:revision>
  <dcterms:created xsi:type="dcterms:W3CDTF">2006-08-16T00:00:00Z</dcterms:created>
  <dcterms:modified xsi:type="dcterms:W3CDTF">2023-10-24T11:50:26Z</dcterms:modified>
</cp:coreProperties>
</file>